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21"/>
  </p:notesMasterIdLst>
  <p:sldIdLst>
    <p:sldId id="267" r:id="rId2"/>
    <p:sldId id="258" r:id="rId3"/>
    <p:sldId id="272" r:id="rId4"/>
    <p:sldId id="283" r:id="rId5"/>
    <p:sldId id="284" r:id="rId6"/>
    <p:sldId id="290" r:id="rId7"/>
    <p:sldId id="291" r:id="rId8"/>
    <p:sldId id="285" r:id="rId9"/>
    <p:sldId id="286" r:id="rId10"/>
    <p:sldId id="288" r:id="rId11"/>
    <p:sldId id="289" r:id="rId12"/>
    <p:sldId id="276" r:id="rId13"/>
    <p:sldId id="287" r:id="rId14"/>
    <p:sldId id="275" r:id="rId15"/>
    <p:sldId id="277" r:id="rId16"/>
    <p:sldId id="278" r:id="rId17"/>
    <p:sldId id="279" r:id="rId18"/>
    <p:sldId id="281" r:id="rId19"/>
    <p:sldId id="280" r:id="rId20"/>
  </p:sldIdLst>
  <p:sldSz cx="9144000" cy="5143500" type="screen16x9"/>
  <p:notesSz cx="6858000" cy="9144000"/>
  <p:embeddedFontLst>
    <p:embeddedFont>
      <p:font typeface="Agfa Rotis Sans Serif" panose="020B0604020202020204"/>
      <p:regular r:id="rId22"/>
      <p:bold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Wingdings 3" panose="05040102010807070707" pitchFamily="18" charset="2"/>
      <p:regular r:id="rId29"/>
    </p:embeddedFont>
  </p:embeddedFontLst>
  <p:custDataLst>
    <p:tags r:id="rId30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1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480" y="6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BC1C5-33E7-4EE5-BD47-97E4FE4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E9EC50-E16D-4025-BB2C-EB924E6E7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A2127-E460-4768-B152-422E46439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9422D-07BF-4B14-9222-A05716BED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D988CCB-AD86-4DE5-875C-7B74B3596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15566"/>
            <a:ext cx="6625248" cy="38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8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4FBCF-C87C-4881-939C-708794D3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B0C5CF-C6B2-4590-A0AD-AA4D80824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Verknüpfung der </a:t>
            </a:r>
            <a:r>
              <a:rPr lang="de-DE" dirty="0" err="1"/>
              <a:t>Map</a:t>
            </a:r>
            <a:r>
              <a:rPr lang="de-DE" dirty="0"/>
              <a:t>-Daten mit dem </a:t>
            </a:r>
            <a:r>
              <a:rPr lang="de-DE" dirty="0" err="1"/>
              <a:t>Fremenserver</a:t>
            </a:r>
            <a:endParaRPr lang="de-DE" dirty="0"/>
          </a:p>
          <a:p>
            <a:pPr marL="612775" lvl="1" indent="-342900"/>
            <a:r>
              <a:rPr lang="de-DE" dirty="0"/>
              <a:t>„bin-size“ wird sehr klein gewählt</a:t>
            </a:r>
          </a:p>
          <a:p>
            <a:pPr marL="612775" lvl="1" indent="-342900"/>
            <a:r>
              <a:rPr lang="de-DE" dirty="0"/>
              <a:t>Ergebnisse evaluieren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 um Poisson-Verteilung</a:t>
            </a:r>
          </a:p>
          <a:p>
            <a:pPr marL="612775" lvl="1" indent="-342900"/>
            <a:r>
              <a:rPr lang="de-DE"/>
              <a:t>„Besucherintensität“ </a:t>
            </a:r>
            <a:r>
              <a:rPr lang="de-DE" dirty="0"/>
              <a:t>kann </a:t>
            </a:r>
            <a:r>
              <a:rPr lang="de-DE"/>
              <a:t>mit einbezogen werden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6B83F4-27E0-4DA6-A081-62A253087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AB4B05-A63C-483B-89E6-ABC890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73E3DE1-5364-42FB-9BC0-D29BF726F7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0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1C8BC93-700D-45EE-8730-65CDE453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610589"/>
              </p:ext>
            </p:extLst>
          </p:nvPr>
        </p:nvGraphicFramePr>
        <p:xfrm>
          <a:off x="539552" y="1128665"/>
          <a:ext cx="8424948" cy="2479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1304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Arbeitspaket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Dez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Literaturrecherche Prädiktionsmodelle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Einarbeitung in die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Methodik mittels Aruba-Dataset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Anbindung Testdatensatz an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Fremenserver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Erweiterung um Poisson-Verteilung</a:t>
                      </a:r>
                    </a:p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Bewertung verschiedener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-Einteilungen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Schreiben:</a:t>
                      </a:r>
                      <a:r>
                        <a:rPr lang="de-DE" sz="12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Abgabe am 14.01.2021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74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0E6C6-7B39-405D-87DC-07650F89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6A9841-3D1E-4124-9B02-7B721D22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Literatur/Abbildungsverzeichnis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7A5BD1-0A57-4717-A644-B837C8874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D88F81-8EB1-4DEA-82BA-2C1368BA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2982EB4-6DC9-4EE4-A613-2CEC5318C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477889"/>
              </p:ext>
            </p:extLst>
          </p:nvPr>
        </p:nvGraphicFramePr>
        <p:xfrm>
          <a:off x="250824" y="1131590"/>
          <a:ext cx="835362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811">
                  <a:extLst>
                    <a:ext uri="{9D8B030D-6E8A-4147-A177-3AD203B41FA5}">
                      <a16:colId xmlns:a16="http://schemas.microsoft.com/office/drawing/2014/main" val="1348150861"/>
                    </a:ext>
                  </a:extLst>
                </a:gridCol>
                <a:gridCol w="4176811">
                  <a:extLst>
                    <a:ext uri="{9D8B030D-6E8A-4147-A177-3AD203B41FA5}">
                      <a16:colId xmlns:a16="http://schemas.microsoft.com/office/drawing/2014/main" val="184806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WEN18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Entwurf eines Softwaresystems zur dynamischen Umgebungsmodellierung in industriellen indoor-Umgebungen, als Basistechnologie für Location-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Services, Arne Wendt, Masterarbeit, TUHH, IFPT, 2018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8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KRA17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Enhancement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Long-Term Mobile Robot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Autonomy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Changing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Environments, 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Jaime P.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Fentanes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Jo</a:t>
                      </a:r>
                      <a:r>
                        <a:rPr lang="de-DE" sz="12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ã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M. Santos,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endParaRPr lang="de-DE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4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3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Studentenrunde Robotik – Konzeptvortrag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641655" cy="3332705"/>
          </a:xfrm>
        </p:spPr>
        <p:txBody>
          <a:bodyPr/>
          <a:lstStyle/>
          <a:p>
            <a:pPr lvl="1"/>
            <a:endParaRPr lang="de-DE" dirty="0"/>
          </a:p>
          <a:p>
            <a:pPr lvl="1"/>
            <a:r>
              <a:rPr lang="de-DE" dirty="0"/>
              <a:t>Serviceroboter </a:t>
            </a:r>
            <a:r>
              <a:rPr lang="de-DE" dirty="0" err="1"/>
              <a:t>Sobi</a:t>
            </a:r>
            <a:r>
              <a:rPr lang="de-DE" dirty="0"/>
              <a:t> soll Orientierung auf dem neuen Maschinenbau-Campus erleichtern</a:t>
            </a:r>
          </a:p>
          <a:p>
            <a:pPr lvl="1"/>
            <a:r>
              <a:rPr lang="de-DE" dirty="0"/>
              <a:t>Ziel: möglichst hohe Anzahl an Interaktionen, geringe Leerlaufzeiten, kurze Fahrwege bei notwendiger Kontaktaufnahme (Türen öffnen …)</a:t>
            </a:r>
          </a:p>
          <a:p>
            <a:pPr lvl="1"/>
            <a:r>
              <a:rPr lang="de-DE" dirty="0"/>
              <a:t>Herausforderung: genaue Prognose von Personen-Auftrittswahrscheinlichkeiten und temporär stark frequentierten Orten</a:t>
            </a:r>
          </a:p>
          <a:p>
            <a:pPr lvl="1"/>
            <a:r>
              <a:rPr lang="de-DE" dirty="0"/>
              <a:t>Ansatz: </a:t>
            </a:r>
            <a:r>
              <a:rPr lang="de-DE" dirty="0" err="1"/>
              <a:t>FreMEn</a:t>
            </a:r>
            <a:r>
              <a:rPr lang="de-DE" dirty="0"/>
              <a:t> (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Enhancement)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werden mittels </a:t>
            </a:r>
            <a:r>
              <a:rPr lang="de-DE" dirty="0" err="1"/>
              <a:t>Fourierreihen</a:t>
            </a:r>
            <a:r>
              <a:rPr lang="de-DE" dirty="0"/>
              <a:t> approximiert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Erfolgt für jede Zelle einzeln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Unterschiedliche Ordnungen der </a:t>
            </a:r>
            <a:r>
              <a:rPr lang="de-DE" dirty="0" err="1"/>
              <a:t>Fourierreihen</a:t>
            </a:r>
            <a:r>
              <a:rPr lang="de-DE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Schätzung mittels Schwellwert</a:t>
            </a:r>
          </a:p>
          <a:p>
            <a:pPr marL="612775" lvl="1" indent="-342900"/>
            <a:r>
              <a:rPr lang="de-DE" dirty="0"/>
              <a:t>Güte wird anhand der Prädiktionsgenauigkeiten bewertet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97BF669-5687-4FF6-8EDE-97B69DF94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0CE313E-7AD2-43C7-B35F-16C2667FC7B1}"/>
              </a:ext>
            </a:extLst>
          </p:cNvPr>
          <p:cNvSpPr txBox="1"/>
          <p:nvPr/>
        </p:nvSpPr>
        <p:spPr>
          <a:xfrm>
            <a:off x="4283968" y="3763308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Quelle: KRA17</a:t>
            </a:r>
          </a:p>
        </p:txBody>
      </p: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F39F1-1EA4-4739-BA68-985581C6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Meine Aufgaben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B9346C-6C92-4058-AFF1-5B84C842C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Vorhandene Methodik auf den Campus-Anwendungsfall anpassen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Einarbeitung in die Methodik mit dem „Aruba-Dataset“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Testdatensatz ET-Hochhaus: </a:t>
            </a:r>
          </a:p>
          <a:p>
            <a:pPr marL="612775" lvl="1" indent="-342900"/>
            <a:r>
              <a:rPr lang="de-DE" dirty="0"/>
              <a:t>Güte unterschiedlicher Perioden (Stunde, Tag …) sowie unterschiedlicher </a:t>
            </a:r>
            <a:r>
              <a:rPr lang="de-DE" dirty="0" err="1"/>
              <a:t>Fourierreihen</a:t>
            </a:r>
            <a:r>
              <a:rPr lang="de-DE" dirty="0"/>
              <a:t>-Ordnungen untersuchen</a:t>
            </a:r>
          </a:p>
          <a:p>
            <a:pPr marL="612775" lvl="1" indent="-342900"/>
            <a:r>
              <a:rPr lang="de-DE" dirty="0"/>
              <a:t>Bewertung verschiedener Einteilungen der Karte (Zusammenfassen von Zellen eines gemeinsamen Raumes)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Realer Datensatz/Simulationsdatensatz:</a:t>
            </a:r>
          </a:p>
          <a:p>
            <a:pPr marL="612775" lvl="1" indent="-342900"/>
            <a:r>
              <a:rPr lang="de-DE" dirty="0"/>
              <a:t>Evaluation der entwickelten Methodik</a:t>
            </a:r>
          </a:p>
          <a:p>
            <a:pPr marL="612775" lvl="1" indent="-342900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D1726B-2D5B-47A8-94E6-64F7C948AF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02B942-159A-4714-98B1-40500C8D9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CF6E84-D8B8-4E38-BF6B-6B1C77F85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64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F2E8E-E0B5-4FBF-A151-1A99F956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40782A-FB93-4925-BB43-EDD287A90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FE9F80-D4DA-4EB3-819D-627325BA04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979609E-8710-4B2B-96CE-6049FA10D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E68D02-EFBA-495E-BF5A-01EA65411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3" y="1236401"/>
            <a:ext cx="4700957" cy="262493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527ACE8-9B32-4467-9465-DB7E44F5A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68120"/>
            <a:ext cx="4209298" cy="24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2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6F0B8-894C-4A22-856D-D48DE344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3393E-3F28-4A9E-A42D-FE0A0725AF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C80131-E4C0-403D-9197-4CC33FC87F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F85E832-4457-41F1-A1DE-0A1E3504F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4DBFDD9-8A1C-4D73-9AB2-51EDC6A8B9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" y="987574"/>
            <a:ext cx="6115480" cy="354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74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03CF3-43F3-4EB6-AD1F-9C698C9E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4B4165-060A-4783-9E85-B08D9AC0E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E4B6E7-A68D-46FB-9AC1-B1F1DF0CE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11E234-C8B1-4C3B-991F-3436C2CEE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DCD68F7-1F9D-4C12-A7F4-E3DDC46C83DD}"/>
              </a:ext>
            </a:extLst>
          </p:cNvPr>
          <p:cNvSpPr txBox="1"/>
          <p:nvPr/>
        </p:nvSpPr>
        <p:spPr>
          <a:xfrm>
            <a:off x="2239694" y="1815336"/>
            <a:ext cx="1535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legt Zellen an und speichert die Daten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berechnet Vorhersagen für verschiedene Ordnungen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F82496-692F-4FA4-9E99-AD7926F479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061"/>
            <a:ext cx="4670195" cy="26818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5B4435-FD1C-44B6-B869-B7C78789D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94" y="1015441"/>
            <a:ext cx="4292902" cy="24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09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F249F-4B88-4544-BAF5-1FD68F20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F06519-70E0-4BBD-A0B8-A7007BCBB2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1315B-DB65-4280-B9F0-138085A829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2995E-6EAF-4739-966B-C4B4FD8BB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D380B2-91E3-41C5-A6B6-0324611F64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3"/>
            <a:ext cx="6169957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899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771</Words>
  <Application>Microsoft Office PowerPoint</Application>
  <PresentationFormat>Bildschirmpräsentation (16:9)</PresentationFormat>
  <Paragraphs>145</Paragraphs>
  <Slides>19</Slides>
  <Notes>0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Calibri</vt:lpstr>
      <vt:lpstr>Agfa Rotis Sans Serif</vt:lpstr>
      <vt:lpstr>Wingdings</vt:lpstr>
      <vt:lpstr>Wingdings 3</vt:lpstr>
      <vt:lpstr>Arial</vt:lpstr>
      <vt:lpstr>Studentenrunde_Robotik</vt:lpstr>
      <vt:lpstr>Hinweise</vt:lpstr>
      <vt:lpstr>Frequenzbasierte Modellierung zur Prädiktion von Personen-Auftrittswahrscheinlichkeiten</vt:lpstr>
      <vt:lpstr>Motivation</vt:lpstr>
      <vt:lpstr>FreMEn</vt:lpstr>
      <vt:lpstr>Meine Aufgaben</vt:lpstr>
      <vt:lpstr>Aktueller Stand</vt:lpstr>
      <vt:lpstr>Aktueller Stand</vt:lpstr>
      <vt:lpstr>Aktueller Stand</vt:lpstr>
      <vt:lpstr>Aktueller Stand</vt:lpstr>
      <vt:lpstr>Aktueller Stand</vt:lpstr>
      <vt:lpstr>Aktueller Stand</vt:lpstr>
      <vt:lpstr>Arbeitspakete</vt:lpstr>
      <vt:lpstr>Quellen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22</cp:revision>
  <dcterms:created xsi:type="dcterms:W3CDTF">2020-09-15T12:00:16Z</dcterms:created>
  <dcterms:modified xsi:type="dcterms:W3CDTF">2020-10-14T06:23:43Z</dcterms:modified>
</cp:coreProperties>
</file>